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arlow SemiCondensed Bold" charset="1" panose="00000806000000000000"/>
      <p:regular r:id="rId22"/>
    </p:embeddedFont>
    <p:embeddedFont>
      <p:font typeface="Roboto" charset="1" panose="02000000000000000000"/>
      <p:regular r:id="rId23"/>
    </p:embeddedFont>
    <p:embeddedFont>
      <p:font typeface="Roboto Bold" charset="1" panose="02000000000000000000"/>
      <p:regular r:id="rId24"/>
    </p:embeddedFont>
    <p:embeddedFont>
      <p:font typeface="Barlow SemiCondensed" charset="1" panose="00000506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3484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4931521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20721" y="-421744"/>
            <a:ext cx="11029078" cy="9478114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92" y="0"/>
              <a:ext cx="802017" cy="698500"/>
            </a:xfrm>
            <a:custGeom>
              <a:avLst/>
              <a:gdLst/>
              <a:ahLst/>
              <a:cxnLst/>
              <a:rect r="r" b="b" t="t" l="l"/>
              <a:pathLst>
                <a:path h="698500" w="802017">
                  <a:moveTo>
                    <a:pt x="793288" y="373519"/>
                  </a:moveTo>
                  <a:lnTo>
                    <a:pt x="618328" y="674231"/>
                  </a:lnTo>
                  <a:cubicBezTo>
                    <a:pt x="609586" y="689256"/>
                    <a:pt x="593514" y="698500"/>
                    <a:pt x="576130" y="698500"/>
                  </a:cubicBezTo>
                  <a:lnTo>
                    <a:pt x="225886" y="698500"/>
                  </a:lnTo>
                  <a:cubicBezTo>
                    <a:pt x="208502" y="698500"/>
                    <a:pt x="192430" y="689256"/>
                    <a:pt x="183688" y="674231"/>
                  </a:cubicBezTo>
                  <a:lnTo>
                    <a:pt x="8728" y="373519"/>
                  </a:lnTo>
                  <a:cubicBezTo>
                    <a:pt x="0" y="358517"/>
                    <a:pt x="0" y="339983"/>
                    <a:pt x="8728" y="324981"/>
                  </a:cubicBezTo>
                  <a:lnTo>
                    <a:pt x="183688" y="24269"/>
                  </a:lnTo>
                  <a:cubicBezTo>
                    <a:pt x="192430" y="9244"/>
                    <a:pt x="208502" y="0"/>
                    <a:pt x="225886" y="0"/>
                  </a:cubicBezTo>
                  <a:lnTo>
                    <a:pt x="576130" y="0"/>
                  </a:lnTo>
                  <a:cubicBezTo>
                    <a:pt x="593514" y="0"/>
                    <a:pt x="609586" y="9244"/>
                    <a:pt x="618328" y="24269"/>
                  </a:cubicBezTo>
                  <a:lnTo>
                    <a:pt x="793288" y="324981"/>
                  </a:lnTo>
                  <a:cubicBezTo>
                    <a:pt x="802016" y="339983"/>
                    <a:pt x="802016" y="358517"/>
                    <a:pt x="793288" y="3735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35966" y="1492165"/>
            <a:ext cx="12508353" cy="1074936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754" y="0"/>
              <a:ext cx="803292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92">
                  <a:moveTo>
                    <a:pt x="795596" y="370649"/>
                  </a:moveTo>
                  <a:lnTo>
                    <a:pt x="617296" y="677101"/>
                  </a:lnTo>
                  <a:cubicBezTo>
                    <a:pt x="609588" y="690350"/>
                    <a:pt x="595416" y="698500"/>
                    <a:pt x="580088" y="698500"/>
                  </a:cubicBezTo>
                  <a:lnTo>
                    <a:pt x="223204" y="698500"/>
                  </a:lnTo>
                  <a:cubicBezTo>
                    <a:pt x="207876" y="698500"/>
                    <a:pt x="193704" y="690350"/>
                    <a:pt x="185996" y="677101"/>
                  </a:cubicBezTo>
                  <a:lnTo>
                    <a:pt x="7696" y="370649"/>
                  </a:lnTo>
                  <a:cubicBezTo>
                    <a:pt x="0" y="357421"/>
                    <a:pt x="0" y="341079"/>
                    <a:pt x="7696" y="327851"/>
                  </a:cubicBezTo>
                  <a:lnTo>
                    <a:pt x="185996" y="21399"/>
                  </a:lnTo>
                  <a:cubicBezTo>
                    <a:pt x="193704" y="8150"/>
                    <a:pt x="207876" y="0"/>
                    <a:pt x="223204" y="0"/>
                  </a:cubicBezTo>
                  <a:lnTo>
                    <a:pt x="580088" y="0"/>
                  </a:lnTo>
                  <a:cubicBezTo>
                    <a:pt x="595416" y="0"/>
                    <a:pt x="609588" y="8150"/>
                    <a:pt x="617296" y="21399"/>
                  </a:cubicBezTo>
                  <a:lnTo>
                    <a:pt x="795596" y="327851"/>
                  </a:lnTo>
                  <a:cubicBezTo>
                    <a:pt x="803292" y="341079"/>
                    <a:pt x="803292" y="357421"/>
                    <a:pt x="795596" y="370649"/>
                  </a:cubicBezTo>
                  <a:close/>
                </a:path>
              </a:pathLst>
            </a:custGeom>
            <a:solidFill>
              <a:srgbClr val="0DA27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15241" y="404443"/>
            <a:ext cx="11029078" cy="9478114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92" y="0"/>
              <a:ext cx="802017" cy="698500"/>
            </a:xfrm>
            <a:custGeom>
              <a:avLst/>
              <a:gdLst/>
              <a:ahLst/>
              <a:cxnLst/>
              <a:rect r="r" b="b" t="t" l="l"/>
              <a:pathLst>
                <a:path h="698500" w="802017">
                  <a:moveTo>
                    <a:pt x="793288" y="373519"/>
                  </a:moveTo>
                  <a:lnTo>
                    <a:pt x="618328" y="674231"/>
                  </a:lnTo>
                  <a:cubicBezTo>
                    <a:pt x="609586" y="689256"/>
                    <a:pt x="593514" y="698500"/>
                    <a:pt x="576130" y="698500"/>
                  </a:cubicBezTo>
                  <a:lnTo>
                    <a:pt x="225886" y="698500"/>
                  </a:lnTo>
                  <a:cubicBezTo>
                    <a:pt x="208502" y="698500"/>
                    <a:pt x="192430" y="689256"/>
                    <a:pt x="183688" y="674231"/>
                  </a:cubicBezTo>
                  <a:lnTo>
                    <a:pt x="8728" y="373519"/>
                  </a:lnTo>
                  <a:cubicBezTo>
                    <a:pt x="0" y="358517"/>
                    <a:pt x="0" y="339983"/>
                    <a:pt x="8728" y="324981"/>
                  </a:cubicBezTo>
                  <a:lnTo>
                    <a:pt x="183688" y="24269"/>
                  </a:lnTo>
                  <a:cubicBezTo>
                    <a:pt x="192430" y="9244"/>
                    <a:pt x="208502" y="0"/>
                    <a:pt x="225886" y="0"/>
                  </a:cubicBezTo>
                  <a:lnTo>
                    <a:pt x="576130" y="0"/>
                  </a:lnTo>
                  <a:cubicBezTo>
                    <a:pt x="593514" y="0"/>
                    <a:pt x="609586" y="9244"/>
                    <a:pt x="618328" y="24269"/>
                  </a:cubicBezTo>
                  <a:lnTo>
                    <a:pt x="793288" y="324981"/>
                  </a:lnTo>
                  <a:cubicBezTo>
                    <a:pt x="802016" y="339983"/>
                    <a:pt x="802016" y="358517"/>
                    <a:pt x="793288" y="373519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09761" y="743484"/>
            <a:ext cx="10240037" cy="8800032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4936" y="0"/>
              <a:ext cx="802928" cy="698500"/>
            </a:xfrm>
            <a:custGeom>
              <a:avLst/>
              <a:gdLst/>
              <a:ahLst/>
              <a:cxnLst/>
              <a:rect r="r" b="b" t="t" l="l"/>
              <a:pathLst>
                <a:path h="698500" w="802928">
                  <a:moveTo>
                    <a:pt x="7991" y="371469"/>
                  </a:moveTo>
                  <a:lnTo>
                    <a:pt x="185337" y="676281"/>
                  </a:lnTo>
                  <a:cubicBezTo>
                    <a:pt x="193340" y="690037"/>
                    <a:pt x="208055" y="698500"/>
                    <a:pt x="223970" y="698500"/>
                  </a:cubicBezTo>
                  <a:lnTo>
                    <a:pt x="578959" y="698500"/>
                  </a:lnTo>
                  <a:cubicBezTo>
                    <a:pt x="594873" y="698500"/>
                    <a:pt x="609588" y="690037"/>
                    <a:pt x="617591" y="676281"/>
                  </a:cubicBezTo>
                  <a:lnTo>
                    <a:pt x="794937" y="371469"/>
                  </a:lnTo>
                  <a:cubicBezTo>
                    <a:pt x="802928" y="357734"/>
                    <a:pt x="802928" y="340766"/>
                    <a:pt x="794937" y="327031"/>
                  </a:cubicBezTo>
                  <a:lnTo>
                    <a:pt x="617591" y="22219"/>
                  </a:lnTo>
                  <a:cubicBezTo>
                    <a:pt x="609588" y="8463"/>
                    <a:pt x="594873" y="0"/>
                    <a:pt x="578959" y="0"/>
                  </a:cubicBezTo>
                  <a:lnTo>
                    <a:pt x="223970" y="0"/>
                  </a:lnTo>
                  <a:cubicBezTo>
                    <a:pt x="208055" y="0"/>
                    <a:pt x="193340" y="8463"/>
                    <a:pt x="185337" y="22219"/>
                  </a:cubicBezTo>
                  <a:lnTo>
                    <a:pt x="7991" y="327031"/>
                  </a:lnTo>
                  <a:cubicBezTo>
                    <a:pt x="0" y="340766"/>
                    <a:pt x="0" y="357734"/>
                    <a:pt x="7991" y="371469"/>
                  </a:cubicBezTo>
                  <a:close/>
                </a:path>
              </a:pathLst>
            </a:custGeom>
            <a:blipFill>
              <a:blip r:embed="rId5"/>
              <a:stretch>
                <a:fillRect l="-20609" t="-5287" r="-43401" b="0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219333" y="1681971"/>
            <a:ext cx="1305301" cy="611842"/>
          </a:xfrm>
          <a:custGeom>
            <a:avLst/>
            <a:gdLst/>
            <a:ahLst/>
            <a:cxnLst/>
            <a:rect r="r" b="b" t="t" l="l"/>
            <a:pathLst>
              <a:path h="611842" w="1305301">
                <a:moveTo>
                  <a:pt x="0" y="0"/>
                </a:moveTo>
                <a:lnTo>
                  <a:pt x="1305301" y="0"/>
                </a:lnTo>
                <a:lnTo>
                  <a:pt x="1305301" y="611843"/>
                </a:lnTo>
                <a:lnTo>
                  <a:pt x="0" y="611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92302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7231941">
            <a:off x="8887671" y="8875357"/>
            <a:ext cx="3455139" cy="765885"/>
            <a:chOff x="0" y="0"/>
            <a:chExt cx="183339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33394" cy="406400"/>
            </a:xfrm>
            <a:custGeom>
              <a:avLst/>
              <a:gdLst/>
              <a:ahLst/>
              <a:cxnLst/>
              <a:rect r="r" b="b" t="t" l="l"/>
              <a:pathLst>
                <a:path h="406400" w="1833394">
                  <a:moveTo>
                    <a:pt x="1630194" y="0"/>
                  </a:moveTo>
                  <a:cubicBezTo>
                    <a:pt x="1742418" y="0"/>
                    <a:pt x="1833394" y="90976"/>
                    <a:pt x="1833394" y="203200"/>
                  </a:cubicBezTo>
                  <a:cubicBezTo>
                    <a:pt x="1833394" y="315424"/>
                    <a:pt x="1742418" y="406400"/>
                    <a:pt x="16301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83339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3285347"/>
            <a:ext cx="7190633" cy="311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30"/>
              </a:lnSpc>
            </a:pPr>
            <a:r>
              <a:rPr lang="en-US" sz="8879" b="true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KORMOSHIRI</a:t>
            </a:r>
          </a:p>
          <a:p>
            <a:pPr algn="l">
              <a:lnSpc>
                <a:spcPts val="1243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253585"/>
            <a:ext cx="5692190" cy="130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Bridge the Gap, Seize the Opportunity, Shape the Future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622712" y="764280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828748"/>
            <a:ext cx="2345005" cy="44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269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344226"/>
            <a:ext cx="5692190" cy="21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5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Fahim Muntashir</a:t>
            </a:r>
          </a:p>
          <a:p>
            <a:pPr algn="l">
              <a:lnSpc>
                <a:spcPts val="3312"/>
              </a:lnSpc>
            </a:pPr>
            <a:r>
              <a:rPr lang="en-US" sz="25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Mehedi Hasan </a:t>
            </a:r>
          </a:p>
          <a:p>
            <a:pPr algn="l">
              <a:lnSpc>
                <a:spcPts val="3312"/>
              </a:lnSpc>
            </a:pPr>
            <a:r>
              <a:rPr lang="en-US" sz="25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Saife Bhuiyan</a:t>
            </a:r>
          </a:p>
          <a:p>
            <a:pPr algn="l">
              <a:lnSpc>
                <a:spcPts val="3312"/>
              </a:lnSpc>
            </a:pPr>
            <a:r>
              <a:rPr lang="en-US" sz="25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Mushfiqur Rashid</a:t>
            </a:r>
          </a:p>
          <a:p>
            <a:pPr algn="l">
              <a:lnSpc>
                <a:spcPts val="344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480250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22830" y="3480250"/>
            <a:ext cx="7385161" cy="6055832"/>
          </a:xfrm>
          <a:custGeom>
            <a:avLst/>
            <a:gdLst/>
            <a:ahLst/>
            <a:cxnLst/>
            <a:rect r="r" b="b" t="t" l="l"/>
            <a:pathLst>
              <a:path h="6055832" w="7385161">
                <a:moveTo>
                  <a:pt x="0" y="0"/>
                </a:moveTo>
                <a:lnTo>
                  <a:pt x="7385162" y="0"/>
                </a:lnTo>
                <a:lnTo>
                  <a:pt x="7385162" y="6055832"/>
                </a:lnTo>
                <a:lnTo>
                  <a:pt x="0" y="605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83005"/>
            <a:ext cx="14973526" cy="97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  <a:spcBef>
                <a:spcPct val="0"/>
              </a:spcBef>
            </a:pPr>
            <a:r>
              <a:rPr lang="en-US" b="true" sz="5645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INNOVATION 6 - BLOCKCHAIN SKILL PASSPORT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75429"/>
            <a:ext cx="8892300" cy="300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Problem: D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ifficulty proving skills during job applications.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Solution: Blockchain-backed micro-certificates for: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Internships, projects, soft skills.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Decentralized, fraud-proof skill passport.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Impact: Trusted, verifiable credentials.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679123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2712" y="699919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725504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451959" y="5335921"/>
            <a:ext cx="11458139" cy="3922379"/>
          </a:xfrm>
          <a:custGeom>
            <a:avLst/>
            <a:gdLst/>
            <a:ahLst/>
            <a:cxnLst/>
            <a:rect r="r" b="b" t="t" l="l"/>
            <a:pathLst>
              <a:path h="3922379" w="11458139">
                <a:moveTo>
                  <a:pt x="0" y="0"/>
                </a:moveTo>
                <a:lnTo>
                  <a:pt x="11458138" y="0"/>
                </a:lnTo>
                <a:lnTo>
                  <a:pt x="11458138" y="3922379"/>
                </a:lnTo>
                <a:lnTo>
                  <a:pt x="0" y="3922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6038"/>
            <a:ext cx="14973526" cy="97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  <a:spcBef>
                <a:spcPct val="0"/>
              </a:spcBef>
            </a:pPr>
            <a:r>
              <a:rPr lang="en-US" b="true" sz="5645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INNOVATION 7 - EARN &amp; LEARN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28413"/>
            <a:ext cx="9594596" cy="461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9"/>
              </a:lnSpc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Problem: </a:t>
            </a:r>
          </a:p>
          <a:p>
            <a:pPr algn="l" marL="513162" indent="-256581" lvl="1">
              <a:lnSpc>
                <a:spcPts val="3089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Financial pressure halts skill-building.</a:t>
            </a:r>
          </a:p>
          <a:p>
            <a:pPr algn="l">
              <a:lnSpc>
                <a:spcPts val="3089"/>
              </a:lnSpc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Solution: </a:t>
            </a:r>
          </a:p>
          <a:p>
            <a:pPr algn="l" marL="513162" indent="-256581" lvl="1">
              <a:lnSpc>
                <a:spcPts val="3089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KormoX freelance micro-tasks (captioning, logo design, bug fixes).</a:t>
            </a:r>
          </a:p>
          <a:p>
            <a:pPr algn="l">
              <a:lnSpc>
                <a:spcPts val="3089"/>
              </a:lnSpc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ewards: Credits to:</a:t>
            </a:r>
          </a:p>
          <a:p>
            <a:pPr algn="l" marL="513162" indent="-256581" lvl="1">
              <a:lnSpc>
                <a:spcPts val="3089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Unlock courses.</a:t>
            </a:r>
          </a:p>
          <a:p>
            <a:pPr algn="l" marL="513162" indent="-256581" lvl="1">
              <a:lnSpc>
                <a:spcPts val="3089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Pay for certifications.</a:t>
            </a:r>
          </a:p>
          <a:p>
            <a:pPr algn="l" marL="513162" indent="-256581" lvl="1">
              <a:lnSpc>
                <a:spcPts val="3089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Cash out via Nagad, bKash.</a:t>
            </a:r>
          </a:p>
          <a:p>
            <a:pPr algn="l">
              <a:lnSpc>
                <a:spcPts val="3089"/>
              </a:lnSpc>
            </a:pPr>
          </a:p>
          <a:p>
            <a:pPr algn="l">
              <a:lnSpc>
                <a:spcPts val="3089"/>
              </a:lnSpc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Impact: </a:t>
            </a:r>
          </a:p>
          <a:p>
            <a:pPr algn="l" marL="513162" indent="-256581" lvl="1">
              <a:lnSpc>
                <a:spcPts val="3089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Sustainable skill development.</a:t>
            </a:r>
          </a:p>
          <a:p>
            <a:pPr algn="l">
              <a:lnSpc>
                <a:spcPts val="308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843179" y="743484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37191" y="764280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61975" y="2206617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45025" y="414375"/>
            <a:ext cx="1305301" cy="611842"/>
          </a:xfrm>
          <a:custGeom>
            <a:avLst/>
            <a:gdLst/>
            <a:ahLst/>
            <a:cxnLst/>
            <a:rect r="r" b="b" t="t" l="l"/>
            <a:pathLst>
              <a:path h="611842" w="1305301">
                <a:moveTo>
                  <a:pt x="0" y="0"/>
                </a:moveTo>
                <a:lnTo>
                  <a:pt x="1305301" y="0"/>
                </a:lnTo>
                <a:lnTo>
                  <a:pt x="1305301" y="611843"/>
                </a:lnTo>
                <a:lnTo>
                  <a:pt x="0" y="61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9230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8789" y="3293332"/>
            <a:ext cx="9069126" cy="4665700"/>
          </a:xfrm>
          <a:custGeom>
            <a:avLst/>
            <a:gdLst/>
            <a:ahLst/>
            <a:cxnLst/>
            <a:rect r="r" b="b" t="t" l="l"/>
            <a:pathLst>
              <a:path h="4665700" w="9069126">
                <a:moveTo>
                  <a:pt x="0" y="0"/>
                </a:moveTo>
                <a:lnTo>
                  <a:pt x="9069126" y="0"/>
                </a:lnTo>
                <a:lnTo>
                  <a:pt x="9069126" y="4665700"/>
                </a:lnTo>
                <a:lnTo>
                  <a:pt x="0" y="4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1975" y="586947"/>
            <a:ext cx="14440812" cy="114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5"/>
              </a:lnSpc>
              <a:spcBef>
                <a:spcPct val="0"/>
              </a:spcBef>
            </a:pPr>
            <a:r>
              <a:rPr lang="en-US" b="true" sz="6654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WHY KORMOSHIRI IS UNIQUE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285" y="2640004"/>
            <a:ext cx="9610465" cy="643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Micro-internships: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Not offered by any EdTech/JobTech platform</a:t>
            </a:r>
          </a:p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Localized AI roadmaps;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Uses local job data for relevant paths</a:t>
            </a:r>
          </a:p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Gov integration: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Bridges public-private skill validation</a:t>
            </a:r>
          </a:p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Rural inclusion: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Accessible to underserved youth</a:t>
            </a:r>
          </a:p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Blockchain passport: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Fraud-proof credentials</a:t>
            </a:r>
          </a:p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Startup incubator: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Ties academia to industry</a:t>
            </a:r>
          </a:p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Earn &amp; learn: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Financially sustainable learning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21207" y="743484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15219" y="764280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61975" y="2206617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45025" y="414375"/>
            <a:ext cx="1305301" cy="611842"/>
          </a:xfrm>
          <a:custGeom>
            <a:avLst/>
            <a:gdLst/>
            <a:ahLst/>
            <a:cxnLst/>
            <a:rect r="r" b="b" t="t" l="l"/>
            <a:pathLst>
              <a:path h="611842" w="1305301">
                <a:moveTo>
                  <a:pt x="0" y="0"/>
                </a:moveTo>
                <a:lnTo>
                  <a:pt x="1305301" y="0"/>
                </a:lnTo>
                <a:lnTo>
                  <a:pt x="1305301" y="611843"/>
                </a:lnTo>
                <a:lnTo>
                  <a:pt x="0" y="61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923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1975" y="615522"/>
            <a:ext cx="14440812" cy="185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5"/>
              </a:lnSpc>
            </a:pPr>
            <a:r>
              <a:rPr lang="en-US" sz="5354" b="true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KORMOSHIRI’S SUSTAINABLE BUSINESS MODEL</a:t>
            </a:r>
          </a:p>
          <a:p>
            <a:pPr algn="l">
              <a:lnSpc>
                <a:spcPts val="749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49285" y="2640004"/>
            <a:ext cx="8258184" cy="514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Primary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Revenue Streams: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Subs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criptions:</a:t>
            </a:r>
          </a:p>
          <a:p>
            <a:pPr algn="l" marL="1143589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Students: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Premium (৳299-৳499/month) &amp; Pro (৳799-৳999/month) for advanced assessments, c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ounselin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g, certifications.</a:t>
            </a:r>
          </a:p>
          <a:p>
            <a:pPr algn="l" marL="1143589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loyers: Busin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ess (৳5,000-৳10,000/month) &amp; Enterprise (৳20,000-৳30,000/month)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talent se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arch, analyt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ics.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Placement Fees: 5-10% of first-mo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nth salary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per hire, with discounts for bulk/educational partnerships.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24200" y="682128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741177" y="705384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86841" y="2640004"/>
            <a:ext cx="8258184" cy="386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Secondary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Revenue Streams: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cational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Partnerships: Camp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 li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cens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(৳50,000-৳200,000/year) for universities.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Corporate Training: ৳5,000-৳15,000/participant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wo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rkshops, cert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ifications.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alue-Added Services: C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are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er services (৳1,000-৳5,000), skill programs (৳2,000-৳10,000).</a:t>
            </a:r>
          </a:p>
          <a:p>
            <a:pPr algn="l">
              <a:lnSpc>
                <a:spcPts val="3442"/>
              </a:lnSpc>
            </a:pPr>
          </a:p>
          <a:p>
            <a:pPr algn="l">
              <a:lnSpc>
                <a:spcPts val="3442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61975" y="2206617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45025" y="414375"/>
            <a:ext cx="1305301" cy="611842"/>
          </a:xfrm>
          <a:custGeom>
            <a:avLst/>
            <a:gdLst/>
            <a:ahLst/>
            <a:cxnLst/>
            <a:rect r="r" b="b" t="t" l="l"/>
            <a:pathLst>
              <a:path h="611842" w="1305301">
                <a:moveTo>
                  <a:pt x="0" y="0"/>
                </a:moveTo>
                <a:lnTo>
                  <a:pt x="1305301" y="0"/>
                </a:lnTo>
                <a:lnTo>
                  <a:pt x="1305301" y="611843"/>
                </a:lnTo>
                <a:lnTo>
                  <a:pt x="0" y="61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923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1975" y="615522"/>
            <a:ext cx="14440812" cy="279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5"/>
              </a:lnSpc>
            </a:pPr>
            <a:r>
              <a:rPr lang="en-US" sz="5354" b="true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TUTOR-DRIVEN BUSINESS MODEL</a:t>
            </a:r>
          </a:p>
          <a:p>
            <a:pPr algn="l">
              <a:lnSpc>
                <a:spcPts val="7495"/>
              </a:lnSpc>
            </a:pPr>
          </a:p>
          <a:p>
            <a:pPr algn="l">
              <a:lnSpc>
                <a:spcPts val="749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49285" y="2640004"/>
            <a:ext cx="8258184" cy="643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Revenue Streams: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Commissions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Basic Tutor: 70% session, 60% group, 50% corporate fees.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Professional: 80% session, 70% group, 60% corporate fees.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Expert: 85% session, 75% group, 65% corporate fees.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Course Creation: 50-70% of course sales, subscriptions, corporate packages.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Resource Sales: 60-80% of resources, templates, premium content.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</a:p>
          <a:p>
            <a:pPr algn="l">
              <a:lnSpc>
                <a:spcPts val="3442"/>
              </a:lnSpc>
            </a:pP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24200" y="682128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741177" y="705384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640004"/>
            <a:ext cx="8258184" cy="471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Business Model:</a:t>
            </a:r>
          </a:p>
          <a:p>
            <a:pPr algn="l" marL="1143589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Tutors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deliver skill developmen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 via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session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s, 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cours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s, and resources.</a:t>
            </a:r>
          </a:p>
          <a:p>
            <a:pPr algn="l" marL="1143589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Platform retains 15-50% of tutor earnings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oper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ations.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alue Proposition:</a:t>
            </a:r>
          </a:p>
          <a:p>
            <a:pPr algn="l" marL="1143589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Tutors: High commissions, fl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exibl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 earning opportunities.</a:t>
            </a:r>
          </a:p>
          <a:p>
            <a:pPr algn="l" marL="1143589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Students: Accessible, industry-aligned learning.</a:t>
            </a:r>
          </a:p>
          <a:p>
            <a:pPr algn="l">
              <a:lnSpc>
                <a:spcPts val="344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26915" y="2225642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372100" y="2349123"/>
            <a:ext cx="11556171" cy="9931085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374" y="0"/>
              <a:ext cx="804052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52">
                  <a:moveTo>
                    <a:pt x="796971" y="368938"/>
                  </a:moveTo>
                  <a:lnTo>
                    <a:pt x="616681" y="678812"/>
                  </a:lnTo>
                  <a:cubicBezTo>
                    <a:pt x="609589" y="691001"/>
                    <a:pt x="596550" y="698500"/>
                    <a:pt x="582448" y="698500"/>
                  </a:cubicBezTo>
                  <a:lnTo>
                    <a:pt x="221604" y="698500"/>
                  </a:lnTo>
                  <a:cubicBezTo>
                    <a:pt x="207502" y="698500"/>
                    <a:pt x="194463" y="691001"/>
                    <a:pt x="187371" y="678812"/>
                  </a:cubicBezTo>
                  <a:lnTo>
                    <a:pt x="7081" y="368938"/>
                  </a:lnTo>
                  <a:cubicBezTo>
                    <a:pt x="0" y="356768"/>
                    <a:pt x="0" y="341732"/>
                    <a:pt x="7081" y="329562"/>
                  </a:cubicBezTo>
                  <a:lnTo>
                    <a:pt x="187371" y="19688"/>
                  </a:lnTo>
                  <a:cubicBezTo>
                    <a:pt x="194463" y="7499"/>
                    <a:pt x="207502" y="0"/>
                    <a:pt x="221604" y="0"/>
                  </a:cubicBezTo>
                  <a:lnTo>
                    <a:pt x="582448" y="0"/>
                  </a:lnTo>
                  <a:cubicBezTo>
                    <a:pt x="596550" y="0"/>
                    <a:pt x="609589" y="7499"/>
                    <a:pt x="616681" y="19688"/>
                  </a:cubicBezTo>
                  <a:lnTo>
                    <a:pt x="796971" y="329562"/>
                  </a:lnTo>
                  <a:cubicBezTo>
                    <a:pt x="804052" y="341732"/>
                    <a:pt x="804052" y="356768"/>
                    <a:pt x="796971" y="368938"/>
                  </a:cubicBezTo>
                  <a:close/>
                </a:path>
              </a:pathLst>
            </a:custGeom>
            <a:solidFill>
              <a:srgbClr val="0DA27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266804" y="743484"/>
            <a:ext cx="10064794" cy="8649432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08" y="0"/>
              <a:ext cx="800983" cy="698500"/>
            </a:xfrm>
            <a:custGeom>
              <a:avLst/>
              <a:gdLst/>
              <a:ahLst/>
              <a:cxnLst/>
              <a:rect r="r" b="b" t="t" l="l"/>
              <a:pathLst>
                <a:path h="698500" w="800983">
                  <a:moveTo>
                    <a:pt x="791419" y="375845"/>
                  </a:moveTo>
                  <a:lnTo>
                    <a:pt x="619165" y="671905"/>
                  </a:lnTo>
                  <a:cubicBezTo>
                    <a:pt x="609585" y="688371"/>
                    <a:pt x="591973" y="698500"/>
                    <a:pt x="572924" y="698500"/>
                  </a:cubicBezTo>
                  <a:lnTo>
                    <a:pt x="228060" y="698500"/>
                  </a:lnTo>
                  <a:cubicBezTo>
                    <a:pt x="209011" y="698500"/>
                    <a:pt x="191399" y="688371"/>
                    <a:pt x="181819" y="671905"/>
                  </a:cubicBezTo>
                  <a:lnTo>
                    <a:pt x="9565" y="375845"/>
                  </a:lnTo>
                  <a:cubicBezTo>
                    <a:pt x="0" y="359405"/>
                    <a:pt x="0" y="339095"/>
                    <a:pt x="9565" y="322655"/>
                  </a:cubicBezTo>
                  <a:lnTo>
                    <a:pt x="181819" y="26595"/>
                  </a:lnTo>
                  <a:cubicBezTo>
                    <a:pt x="191399" y="10129"/>
                    <a:pt x="209011" y="0"/>
                    <a:pt x="228060" y="0"/>
                  </a:cubicBezTo>
                  <a:lnTo>
                    <a:pt x="572924" y="0"/>
                  </a:lnTo>
                  <a:cubicBezTo>
                    <a:pt x="591973" y="0"/>
                    <a:pt x="609585" y="10129"/>
                    <a:pt x="619165" y="26595"/>
                  </a:cubicBezTo>
                  <a:lnTo>
                    <a:pt x="791419" y="322655"/>
                  </a:lnTo>
                  <a:cubicBezTo>
                    <a:pt x="800984" y="339095"/>
                    <a:pt x="800984" y="359405"/>
                    <a:pt x="791419" y="375845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906777" y="1052882"/>
            <a:ext cx="9344740" cy="8030636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409" y="0"/>
              <a:ext cx="801982" cy="698500"/>
            </a:xfrm>
            <a:custGeom>
              <a:avLst/>
              <a:gdLst/>
              <a:ahLst/>
              <a:cxnLst/>
              <a:rect r="r" b="b" t="t" l="l"/>
              <a:pathLst>
                <a:path h="698500" w="801982">
                  <a:moveTo>
                    <a:pt x="793225" y="373597"/>
                  </a:moveTo>
                  <a:lnTo>
                    <a:pt x="618357" y="674153"/>
                  </a:lnTo>
                  <a:cubicBezTo>
                    <a:pt x="609586" y="689227"/>
                    <a:pt x="593462" y="698500"/>
                    <a:pt x="576023" y="698500"/>
                  </a:cubicBezTo>
                  <a:lnTo>
                    <a:pt x="225959" y="698500"/>
                  </a:lnTo>
                  <a:cubicBezTo>
                    <a:pt x="208520" y="698500"/>
                    <a:pt x="192396" y="689227"/>
                    <a:pt x="183625" y="674153"/>
                  </a:cubicBezTo>
                  <a:lnTo>
                    <a:pt x="8757" y="373597"/>
                  </a:lnTo>
                  <a:cubicBezTo>
                    <a:pt x="0" y="358547"/>
                    <a:pt x="0" y="339953"/>
                    <a:pt x="8757" y="324903"/>
                  </a:cubicBezTo>
                  <a:lnTo>
                    <a:pt x="183625" y="24347"/>
                  </a:lnTo>
                  <a:cubicBezTo>
                    <a:pt x="192396" y="9273"/>
                    <a:pt x="208520" y="0"/>
                    <a:pt x="225959" y="0"/>
                  </a:cubicBezTo>
                  <a:lnTo>
                    <a:pt x="576023" y="0"/>
                  </a:lnTo>
                  <a:cubicBezTo>
                    <a:pt x="593462" y="0"/>
                    <a:pt x="609586" y="9273"/>
                    <a:pt x="618357" y="24347"/>
                  </a:cubicBezTo>
                  <a:lnTo>
                    <a:pt x="793225" y="324903"/>
                  </a:lnTo>
                  <a:cubicBezTo>
                    <a:pt x="801982" y="339953"/>
                    <a:pt x="801982" y="358547"/>
                    <a:pt x="793225" y="373597"/>
                  </a:cubicBezTo>
                  <a:close/>
                </a:path>
              </a:pathLst>
            </a:custGeom>
            <a:blipFill>
              <a:blip r:embed="rId3"/>
              <a:stretch>
                <a:fillRect l="-37574" t="0" r="-37574" b="0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-7231941">
            <a:off x="16348362" y="1790312"/>
            <a:ext cx="3455139" cy="765885"/>
            <a:chOff x="0" y="0"/>
            <a:chExt cx="183339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33394" cy="406400"/>
            </a:xfrm>
            <a:custGeom>
              <a:avLst/>
              <a:gdLst/>
              <a:ahLst/>
              <a:cxnLst/>
              <a:rect r="r" b="b" t="t" l="l"/>
              <a:pathLst>
                <a:path h="406400" w="1833394">
                  <a:moveTo>
                    <a:pt x="1630194" y="0"/>
                  </a:moveTo>
                  <a:cubicBezTo>
                    <a:pt x="1742418" y="0"/>
                    <a:pt x="1833394" y="90976"/>
                    <a:pt x="1833394" y="203200"/>
                  </a:cubicBezTo>
                  <a:cubicBezTo>
                    <a:pt x="1833394" y="315424"/>
                    <a:pt x="1742418" y="406400"/>
                    <a:pt x="16301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3339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526915" y="591084"/>
            <a:ext cx="8838992" cy="13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0"/>
              </a:lnSpc>
              <a:spcBef>
                <a:spcPct val="0"/>
              </a:spcBef>
            </a:pPr>
            <a:r>
              <a:rPr lang="en-US" b="true" sz="7650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IMPACT &amp; VISION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246112" y="205465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526915" y="3408766"/>
            <a:ext cx="10403944" cy="4211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286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Impact:</a:t>
            </a:r>
          </a:p>
          <a:p>
            <a:pPr algn="l" marL="618409" indent="-309205" lvl="1">
              <a:lnSpc>
                <a:spcPts val="3723"/>
              </a:lnSpc>
              <a:buFont typeface="Arial"/>
              <a:buChar char="•"/>
            </a:pPr>
            <a:r>
              <a:rPr lang="en-US" sz="286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Empowered youth with skills and experience.</a:t>
            </a:r>
          </a:p>
          <a:p>
            <a:pPr algn="l" marL="618409" indent="-309205" lvl="1">
              <a:lnSpc>
                <a:spcPts val="3723"/>
              </a:lnSpc>
              <a:buFont typeface="Arial"/>
              <a:buChar char="•"/>
            </a:pPr>
            <a:r>
              <a:rPr lang="en-US" sz="286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Inclusive opportunities for rural and underserved communities.</a:t>
            </a:r>
          </a:p>
          <a:p>
            <a:pPr algn="l" marL="618409" indent="-309205" lvl="1">
              <a:lnSpc>
                <a:spcPts val="3723"/>
              </a:lnSpc>
              <a:buFont typeface="Arial"/>
              <a:buChar char="•"/>
            </a:pPr>
            <a:r>
              <a:rPr lang="en-US" sz="286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Stronger industry-academia-government synergy.</a:t>
            </a:r>
          </a:p>
          <a:p>
            <a:pPr algn="l">
              <a:lnSpc>
                <a:spcPts val="3723"/>
              </a:lnSpc>
            </a:pPr>
            <a:r>
              <a:rPr lang="en-US" sz="286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Vision:</a:t>
            </a:r>
          </a:p>
          <a:p>
            <a:pPr algn="l" marL="618409" indent="-309205" lvl="1">
              <a:lnSpc>
                <a:spcPts val="3723"/>
              </a:lnSpc>
              <a:buFont typeface="Arial"/>
              <a:buChar char="•"/>
            </a:pPr>
            <a:r>
              <a:rPr lang="en-US" sz="286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skilled, employable Bangladesh ready for the global economy.</a:t>
            </a:r>
          </a:p>
          <a:p>
            <a:pPr algn="l">
              <a:lnSpc>
                <a:spcPts val="372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840124" y="226261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3484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5140774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772284" y="-2705208"/>
            <a:ext cx="13161003" cy="11310237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18" y="0"/>
              <a:ext cx="803763" cy="698500"/>
            </a:xfrm>
            <a:custGeom>
              <a:avLst/>
              <a:gdLst/>
              <a:ahLst/>
              <a:cxnLst/>
              <a:rect r="r" b="b" t="t" l="l"/>
              <a:pathLst>
                <a:path h="698500" w="803763">
                  <a:moveTo>
                    <a:pt x="796449" y="369588"/>
                  </a:moveTo>
                  <a:lnTo>
                    <a:pt x="616915" y="678162"/>
                  </a:lnTo>
                  <a:cubicBezTo>
                    <a:pt x="609589" y="690754"/>
                    <a:pt x="596120" y="698500"/>
                    <a:pt x="581552" y="698500"/>
                  </a:cubicBezTo>
                  <a:lnTo>
                    <a:pt x="222212" y="698500"/>
                  </a:lnTo>
                  <a:cubicBezTo>
                    <a:pt x="207644" y="698500"/>
                    <a:pt x="194175" y="690754"/>
                    <a:pt x="186849" y="678162"/>
                  </a:cubicBezTo>
                  <a:lnTo>
                    <a:pt x="7315" y="369588"/>
                  </a:lnTo>
                  <a:cubicBezTo>
                    <a:pt x="0" y="357016"/>
                    <a:pt x="0" y="341484"/>
                    <a:pt x="7315" y="328912"/>
                  </a:cubicBezTo>
                  <a:lnTo>
                    <a:pt x="186849" y="20338"/>
                  </a:lnTo>
                  <a:cubicBezTo>
                    <a:pt x="194175" y="7746"/>
                    <a:pt x="207644" y="0"/>
                    <a:pt x="222212" y="0"/>
                  </a:cubicBezTo>
                  <a:lnTo>
                    <a:pt x="581552" y="0"/>
                  </a:lnTo>
                  <a:cubicBezTo>
                    <a:pt x="596120" y="0"/>
                    <a:pt x="609589" y="7746"/>
                    <a:pt x="616915" y="20338"/>
                  </a:cubicBezTo>
                  <a:lnTo>
                    <a:pt x="796449" y="328912"/>
                  </a:lnTo>
                  <a:cubicBezTo>
                    <a:pt x="803764" y="341484"/>
                    <a:pt x="803764" y="357016"/>
                    <a:pt x="796449" y="369588"/>
                  </a:cubicBezTo>
                  <a:close/>
                </a:path>
              </a:pathLst>
            </a:custGeom>
            <a:solidFill>
              <a:srgbClr val="0DA2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92786" y="1681971"/>
            <a:ext cx="8055921" cy="6923057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382" y="0"/>
              <a:ext cx="798037" cy="698500"/>
            </a:xfrm>
            <a:custGeom>
              <a:avLst/>
              <a:gdLst/>
              <a:ahLst/>
              <a:cxnLst/>
              <a:rect r="r" b="b" t="t" l="l"/>
              <a:pathLst>
                <a:path h="698500" w="798037">
                  <a:moveTo>
                    <a:pt x="786086" y="382476"/>
                  </a:moveTo>
                  <a:lnTo>
                    <a:pt x="621550" y="665274"/>
                  </a:lnTo>
                  <a:cubicBezTo>
                    <a:pt x="609581" y="685845"/>
                    <a:pt x="587577" y="698500"/>
                    <a:pt x="563777" y="698500"/>
                  </a:cubicBezTo>
                  <a:lnTo>
                    <a:pt x="234259" y="698500"/>
                  </a:lnTo>
                  <a:cubicBezTo>
                    <a:pt x="210459" y="698500"/>
                    <a:pt x="188455" y="685845"/>
                    <a:pt x="176486" y="665274"/>
                  </a:cubicBezTo>
                  <a:lnTo>
                    <a:pt x="11950" y="382476"/>
                  </a:lnTo>
                  <a:cubicBezTo>
                    <a:pt x="0" y="361937"/>
                    <a:pt x="0" y="336563"/>
                    <a:pt x="11950" y="316024"/>
                  </a:cubicBezTo>
                  <a:lnTo>
                    <a:pt x="176486" y="33226"/>
                  </a:lnTo>
                  <a:cubicBezTo>
                    <a:pt x="188455" y="12655"/>
                    <a:pt x="210459" y="0"/>
                    <a:pt x="234259" y="0"/>
                  </a:cubicBezTo>
                  <a:lnTo>
                    <a:pt x="563777" y="0"/>
                  </a:lnTo>
                  <a:cubicBezTo>
                    <a:pt x="587577" y="0"/>
                    <a:pt x="609581" y="12655"/>
                    <a:pt x="621550" y="33226"/>
                  </a:cubicBezTo>
                  <a:lnTo>
                    <a:pt x="786086" y="316024"/>
                  </a:lnTo>
                  <a:cubicBezTo>
                    <a:pt x="798036" y="336563"/>
                    <a:pt x="798036" y="361937"/>
                    <a:pt x="786086" y="382476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62486" y="1999683"/>
            <a:ext cx="7316520" cy="6287635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908" y="0"/>
              <a:ext cx="798983" cy="698500"/>
            </a:xfrm>
            <a:custGeom>
              <a:avLst/>
              <a:gdLst/>
              <a:ahLst/>
              <a:cxnLst/>
              <a:rect r="r" b="b" t="t" l="l"/>
              <a:pathLst>
                <a:path h="698500" w="798983">
                  <a:moveTo>
                    <a:pt x="787799" y="380347"/>
                  </a:moveTo>
                  <a:lnTo>
                    <a:pt x="620785" y="667403"/>
                  </a:lnTo>
                  <a:cubicBezTo>
                    <a:pt x="609583" y="686656"/>
                    <a:pt x="588989" y="698500"/>
                    <a:pt x="566715" y="698500"/>
                  </a:cubicBezTo>
                  <a:lnTo>
                    <a:pt x="232269" y="698500"/>
                  </a:lnTo>
                  <a:cubicBezTo>
                    <a:pt x="209995" y="698500"/>
                    <a:pt x="189401" y="686656"/>
                    <a:pt x="178199" y="667403"/>
                  </a:cubicBezTo>
                  <a:lnTo>
                    <a:pt x="11185" y="380347"/>
                  </a:lnTo>
                  <a:cubicBezTo>
                    <a:pt x="0" y="361124"/>
                    <a:pt x="0" y="337376"/>
                    <a:pt x="11185" y="318153"/>
                  </a:cubicBezTo>
                  <a:lnTo>
                    <a:pt x="178199" y="31097"/>
                  </a:lnTo>
                  <a:cubicBezTo>
                    <a:pt x="189401" y="11844"/>
                    <a:pt x="209995" y="0"/>
                    <a:pt x="232269" y="0"/>
                  </a:cubicBezTo>
                  <a:lnTo>
                    <a:pt x="566715" y="0"/>
                  </a:lnTo>
                  <a:cubicBezTo>
                    <a:pt x="588989" y="0"/>
                    <a:pt x="609583" y="11844"/>
                    <a:pt x="620785" y="31097"/>
                  </a:cubicBezTo>
                  <a:lnTo>
                    <a:pt x="787799" y="318153"/>
                  </a:lnTo>
                  <a:cubicBezTo>
                    <a:pt x="798984" y="337376"/>
                    <a:pt x="798984" y="361124"/>
                    <a:pt x="787799" y="380347"/>
                  </a:cubicBezTo>
                  <a:close/>
                </a:path>
              </a:pathLst>
            </a:custGeom>
            <a:blipFill>
              <a:blip r:embed="rId5"/>
              <a:stretch>
                <a:fillRect l="-16320" t="0" r="-16320" b="0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3" id="13"/>
          <p:cNvGrpSpPr/>
          <p:nvPr/>
        </p:nvGrpSpPr>
        <p:grpSpPr>
          <a:xfrm rot="7230000">
            <a:off x="9502386" y="84911"/>
            <a:ext cx="3455139" cy="765885"/>
            <a:chOff x="0" y="0"/>
            <a:chExt cx="1833394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33394" cy="406400"/>
            </a:xfrm>
            <a:custGeom>
              <a:avLst/>
              <a:gdLst/>
              <a:ahLst/>
              <a:cxnLst/>
              <a:rect r="r" b="b" t="t" l="l"/>
              <a:pathLst>
                <a:path h="406400" w="1833394">
                  <a:moveTo>
                    <a:pt x="1630194" y="0"/>
                  </a:moveTo>
                  <a:cubicBezTo>
                    <a:pt x="1742418" y="0"/>
                    <a:pt x="1833394" y="90976"/>
                    <a:pt x="1833394" y="203200"/>
                  </a:cubicBezTo>
                  <a:cubicBezTo>
                    <a:pt x="1833394" y="315424"/>
                    <a:pt x="1742418" y="406400"/>
                    <a:pt x="16301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83339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2309093"/>
            <a:ext cx="7190633" cy="1533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30"/>
              </a:lnSpc>
              <a:spcBef>
                <a:spcPct val="0"/>
              </a:spcBef>
            </a:pPr>
            <a:r>
              <a:rPr lang="en-US" b="true" sz="8879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490115"/>
            <a:ext cx="8495934" cy="118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44"/>
              </a:lnSpc>
              <a:spcBef>
                <a:spcPct val="0"/>
              </a:spcBef>
            </a:pPr>
            <a:r>
              <a:rPr lang="en-US" sz="6889">
                <a:solidFill>
                  <a:srgbClr val="00694D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FOR YOUR ATTENTION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2712" y="764280"/>
            <a:ext cx="2028314" cy="97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  <a:p>
            <a:pPr algn="l">
              <a:lnSpc>
                <a:spcPts val="389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3484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702074"/>
            <a:ext cx="1305301" cy="611842"/>
          </a:xfrm>
          <a:custGeom>
            <a:avLst/>
            <a:gdLst/>
            <a:ahLst/>
            <a:cxnLst/>
            <a:rect r="r" b="b" t="t" l="l"/>
            <a:pathLst>
              <a:path h="611842" w="1305301">
                <a:moveTo>
                  <a:pt x="0" y="0"/>
                </a:moveTo>
                <a:lnTo>
                  <a:pt x="1305301" y="0"/>
                </a:lnTo>
                <a:lnTo>
                  <a:pt x="1305301" y="611842"/>
                </a:lnTo>
                <a:lnTo>
                  <a:pt x="0" y="611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9230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69212" y="2921413"/>
            <a:ext cx="5852016" cy="3314765"/>
          </a:xfrm>
          <a:custGeom>
            <a:avLst/>
            <a:gdLst/>
            <a:ahLst/>
            <a:cxnLst/>
            <a:rect r="r" b="b" t="t" l="l"/>
            <a:pathLst>
              <a:path h="3314765" w="5852016">
                <a:moveTo>
                  <a:pt x="0" y="0"/>
                </a:moveTo>
                <a:lnTo>
                  <a:pt x="5852015" y="0"/>
                </a:lnTo>
                <a:lnTo>
                  <a:pt x="5852015" y="3314765"/>
                </a:lnTo>
                <a:lnTo>
                  <a:pt x="0" y="33147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6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34148" y="6613237"/>
            <a:ext cx="5122142" cy="3419858"/>
          </a:xfrm>
          <a:custGeom>
            <a:avLst/>
            <a:gdLst/>
            <a:ahLst/>
            <a:cxnLst/>
            <a:rect r="r" b="b" t="t" l="l"/>
            <a:pathLst>
              <a:path h="3419858" w="5122142">
                <a:moveTo>
                  <a:pt x="0" y="0"/>
                </a:moveTo>
                <a:lnTo>
                  <a:pt x="5122143" y="0"/>
                </a:lnTo>
                <a:lnTo>
                  <a:pt x="5122143" y="3419859"/>
                </a:lnTo>
                <a:lnTo>
                  <a:pt x="0" y="3419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75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2712" y="764280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573" y="1562627"/>
            <a:ext cx="12166626" cy="13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3"/>
              </a:lnSpc>
              <a:spcBef>
                <a:spcPct val="0"/>
              </a:spcBef>
            </a:pPr>
            <a:r>
              <a:rPr lang="en-US" b="true" sz="7645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THE P</a:t>
            </a:r>
            <a:r>
              <a:rPr lang="en-US" b="true" sz="7645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ROBLEM IN BANGLADESH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22827" y="3279634"/>
            <a:ext cx="1451352" cy="1247255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340" y="0"/>
              <a:ext cx="784119" cy="698500"/>
            </a:xfrm>
            <a:custGeom>
              <a:avLst/>
              <a:gdLst/>
              <a:ahLst/>
              <a:cxnLst/>
              <a:rect r="r" b="b" t="t" l="l"/>
              <a:pathLst>
                <a:path h="698500" w="784119">
                  <a:moveTo>
                    <a:pt x="760904" y="413799"/>
                  </a:moveTo>
                  <a:lnTo>
                    <a:pt x="632816" y="633951"/>
                  </a:lnTo>
                  <a:cubicBezTo>
                    <a:pt x="609564" y="673914"/>
                    <a:pt x="566816" y="698500"/>
                    <a:pt x="520580" y="698500"/>
                  </a:cubicBezTo>
                  <a:lnTo>
                    <a:pt x="263540" y="698500"/>
                  </a:lnTo>
                  <a:cubicBezTo>
                    <a:pt x="217304" y="698500"/>
                    <a:pt x="174556" y="673914"/>
                    <a:pt x="151304" y="633951"/>
                  </a:cubicBezTo>
                  <a:lnTo>
                    <a:pt x="23216" y="413799"/>
                  </a:lnTo>
                  <a:cubicBezTo>
                    <a:pt x="0" y="373898"/>
                    <a:pt x="0" y="324602"/>
                    <a:pt x="23216" y="284701"/>
                  </a:cubicBezTo>
                  <a:lnTo>
                    <a:pt x="151304" y="64549"/>
                  </a:lnTo>
                  <a:cubicBezTo>
                    <a:pt x="174556" y="24585"/>
                    <a:pt x="217304" y="0"/>
                    <a:pt x="263540" y="0"/>
                  </a:cubicBezTo>
                  <a:lnTo>
                    <a:pt x="520580" y="0"/>
                  </a:lnTo>
                  <a:cubicBezTo>
                    <a:pt x="566816" y="0"/>
                    <a:pt x="609564" y="24585"/>
                    <a:pt x="632816" y="64549"/>
                  </a:cubicBezTo>
                  <a:lnTo>
                    <a:pt x="760904" y="284701"/>
                  </a:lnTo>
                  <a:cubicBezTo>
                    <a:pt x="784120" y="324602"/>
                    <a:pt x="784120" y="373898"/>
                    <a:pt x="760904" y="413799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2827" y="4947039"/>
            <a:ext cx="1451352" cy="1247255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340" y="0"/>
              <a:ext cx="784119" cy="698500"/>
            </a:xfrm>
            <a:custGeom>
              <a:avLst/>
              <a:gdLst/>
              <a:ahLst/>
              <a:cxnLst/>
              <a:rect r="r" b="b" t="t" l="l"/>
              <a:pathLst>
                <a:path h="698500" w="784119">
                  <a:moveTo>
                    <a:pt x="760904" y="413799"/>
                  </a:moveTo>
                  <a:lnTo>
                    <a:pt x="632816" y="633951"/>
                  </a:lnTo>
                  <a:cubicBezTo>
                    <a:pt x="609564" y="673914"/>
                    <a:pt x="566816" y="698500"/>
                    <a:pt x="520580" y="698500"/>
                  </a:cubicBezTo>
                  <a:lnTo>
                    <a:pt x="263540" y="698500"/>
                  </a:lnTo>
                  <a:cubicBezTo>
                    <a:pt x="217304" y="698500"/>
                    <a:pt x="174556" y="673914"/>
                    <a:pt x="151304" y="633951"/>
                  </a:cubicBezTo>
                  <a:lnTo>
                    <a:pt x="23216" y="413799"/>
                  </a:lnTo>
                  <a:cubicBezTo>
                    <a:pt x="0" y="373898"/>
                    <a:pt x="0" y="324602"/>
                    <a:pt x="23216" y="284701"/>
                  </a:cubicBezTo>
                  <a:lnTo>
                    <a:pt x="151304" y="64549"/>
                  </a:lnTo>
                  <a:cubicBezTo>
                    <a:pt x="174556" y="24585"/>
                    <a:pt x="217304" y="0"/>
                    <a:pt x="263540" y="0"/>
                  </a:cubicBezTo>
                  <a:lnTo>
                    <a:pt x="520580" y="0"/>
                  </a:lnTo>
                  <a:cubicBezTo>
                    <a:pt x="566816" y="0"/>
                    <a:pt x="609564" y="24585"/>
                    <a:pt x="632816" y="64549"/>
                  </a:cubicBezTo>
                  <a:lnTo>
                    <a:pt x="760904" y="284701"/>
                  </a:lnTo>
                  <a:cubicBezTo>
                    <a:pt x="784120" y="324602"/>
                    <a:pt x="784120" y="373898"/>
                    <a:pt x="760904" y="413799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2827" y="6614445"/>
            <a:ext cx="1451352" cy="1247255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4340" y="0"/>
              <a:ext cx="784119" cy="698500"/>
            </a:xfrm>
            <a:custGeom>
              <a:avLst/>
              <a:gdLst/>
              <a:ahLst/>
              <a:cxnLst/>
              <a:rect r="r" b="b" t="t" l="l"/>
              <a:pathLst>
                <a:path h="698500" w="784119">
                  <a:moveTo>
                    <a:pt x="760904" y="413799"/>
                  </a:moveTo>
                  <a:lnTo>
                    <a:pt x="632816" y="633951"/>
                  </a:lnTo>
                  <a:cubicBezTo>
                    <a:pt x="609564" y="673914"/>
                    <a:pt x="566816" y="698500"/>
                    <a:pt x="520580" y="698500"/>
                  </a:cubicBezTo>
                  <a:lnTo>
                    <a:pt x="263540" y="698500"/>
                  </a:lnTo>
                  <a:cubicBezTo>
                    <a:pt x="217304" y="698500"/>
                    <a:pt x="174556" y="673914"/>
                    <a:pt x="151304" y="633951"/>
                  </a:cubicBezTo>
                  <a:lnTo>
                    <a:pt x="23216" y="413799"/>
                  </a:lnTo>
                  <a:cubicBezTo>
                    <a:pt x="0" y="373898"/>
                    <a:pt x="0" y="324602"/>
                    <a:pt x="23216" y="284701"/>
                  </a:cubicBezTo>
                  <a:lnTo>
                    <a:pt x="151304" y="64549"/>
                  </a:lnTo>
                  <a:cubicBezTo>
                    <a:pt x="174556" y="24585"/>
                    <a:pt x="217304" y="0"/>
                    <a:pt x="263540" y="0"/>
                  </a:cubicBezTo>
                  <a:lnTo>
                    <a:pt x="520580" y="0"/>
                  </a:lnTo>
                  <a:cubicBezTo>
                    <a:pt x="566816" y="0"/>
                    <a:pt x="609564" y="24585"/>
                    <a:pt x="632816" y="64549"/>
                  </a:cubicBezTo>
                  <a:lnTo>
                    <a:pt x="760904" y="284701"/>
                  </a:lnTo>
                  <a:cubicBezTo>
                    <a:pt x="784120" y="324602"/>
                    <a:pt x="784120" y="373898"/>
                    <a:pt x="760904" y="413799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2827" y="8281851"/>
            <a:ext cx="1451352" cy="1247255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4340" y="0"/>
              <a:ext cx="784119" cy="698500"/>
            </a:xfrm>
            <a:custGeom>
              <a:avLst/>
              <a:gdLst/>
              <a:ahLst/>
              <a:cxnLst/>
              <a:rect r="r" b="b" t="t" l="l"/>
              <a:pathLst>
                <a:path h="698500" w="784119">
                  <a:moveTo>
                    <a:pt x="760904" y="413799"/>
                  </a:moveTo>
                  <a:lnTo>
                    <a:pt x="632816" y="633951"/>
                  </a:lnTo>
                  <a:cubicBezTo>
                    <a:pt x="609564" y="673914"/>
                    <a:pt x="566816" y="698500"/>
                    <a:pt x="520580" y="698500"/>
                  </a:cubicBezTo>
                  <a:lnTo>
                    <a:pt x="263540" y="698500"/>
                  </a:lnTo>
                  <a:cubicBezTo>
                    <a:pt x="217304" y="698500"/>
                    <a:pt x="174556" y="673914"/>
                    <a:pt x="151304" y="633951"/>
                  </a:cubicBezTo>
                  <a:lnTo>
                    <a:pt x="23216" y="413799"/>
                  </a:lnTo>
                  <a:cubicBezTo>
                    <a:pt x="0" y="373898"/>
                    <a:pt x="0" y="324602"/>
                    <a:pt x="23216" y="284701"/>
                  </a:cubicBezTo>
                  <a:lnTo>
                    <a:pt x="151304" y="64549"/>
                  </a:lnTo>
                  <a:cubicBezTo>
                    <a:pt x="174556" y="24585"/>
                    <a:pt x="217304" y="0"/>
                    <a:pt x="263540" y="0"/>
                  </a:cubicBezTo>
                  <a:lnTo>
                    <a:pt x="520580" y="0"/>
                  </a:lnTo>
                  <a:cubicBezTo>
                    <a:pt x="566816" y="0"/>
                    <a:pt x="609564" y="24585"/>
                    <a:pt x="632816" y="64549"/>
                  </a:cubicBezTo>
                  <a:lnTo>
                    <a:pt x="760904" y="284701"/>
                  </a:lnTo>
                  <a:cubicBezTo>
                    <a:pt x="784120" y="324602"/>
                    <a:pt x="784120" y="373898"/>
                    <a:pt x="760904" y="413799"/>
                  </a:cubicBezTo>
                  <a:close/>
                </a:path>
              </a:pathLst>
            </a:custGeom>
            <a:solidFill>
              <a:srgbClr val="00694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2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90962" y="3645721"/>
            <a:ext cx="515080" cy="515080"/>
          </a:xfrm>
          <a:custGeom>
            <a:avLst/>
            <a:gdLst/>
            <a:ahLst/>
            <a:cxnLst/>
            <a:rect r="r" b="b" t="t" l="l"/>
            <a:pathLst>
              <a:path h="515080" w="515080">
                <a:moveTo>
                  <a:pt x="0" y="0"/>
                </a:moveTo>
                <a:lnTo>
                  <a:pt x="515081" y="0"/>
                </a:lnTo>
                <a:lnTo>
                  <a:pt x="515081" y="515080"/>
                </a:lnTo>
                <a:lnTo>
                  <a:pt x="0" y="515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90962" y="5313127"/>
            <a:ext cx="515080" cy="515080"/>
          </a:xfrm>
          <a:custGeom>
            <a:avLst/>
            <a:gdLst/>
            <a:ahLst/>
            <a:cxnLst/>
            <a:rect r="r" b="b" t="t" l="l"/>
            <a:pathLst>
              <a:path h="515080" w="515080">
                <a:moveTo>
                  <a:pt x="0" y="0"/>
                </a:moveTo>
                <a:lnTo>
                  <a:pt x="515081" y="0"/>
                </a:lnTo>
                <a:lnTo>
                  <a:pt x="515081" y="515080"/>
                </a:lnTo>
                <a:lnTo>
                  <a:pt x="0" y="515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330996" y="3241534"/>
            <a:ext cx="5279647" cy="80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448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"Experienced Fresher" Paradox</a:t>
            </a:r>
          </a:p>
          <a:p>
            <a:pPr algn="l">
              <a:lnSpc>
                <a:spcPts val="318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330996" y="4908939"/>
            <a:ext cx="4136647" cy="80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448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Disconnected Systems</a:t>
            </a:r>
          </a:p>
          <a:p>
            <a:pPr algn="l">
              <a:lnSpc>
                <a:spcPts val="3182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330996" y="3756614"/>
            <a:ext cx="5746415" cy="11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Companies demand experience, but students lack opportunities.</a:t>
            </a:r>
          </a:p>
          <a:p>
            <a:pPr algn="l">
              <a:lnSpc>
                <a:spcPts val="3052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330996" y="5424020"/>
            <a:ext cx="5746415" cy="11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Government skill programs (SEIP, NSDA) not integrated with tech platforms.</a:t>
            </a:r>
          </a:p>
          <a:p>
            <a:pPr algn="l">
              <a:lnSpc>
                <a:spcPts val="3052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330996" y="6576345"/>
            <a:ext cx="4136647" cy="80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448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Accessibility Issues</a:t>
            </a:r>
          </a:p>
          <a:p>
            <a:pPr algn="l">
              <a:lnSpc>
                <a:spcPts val="3182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330996" y="7091426"/>
            <a:ext cx="5746415" cy="11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Rural youth face language and tech barriers.</a:t>
            </a:r>
          </a:p>
          <a:p>
            <a:pPr algn="l">
              <a:lnSpc>
                <a:spcPts val="3052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330996" y="8243751"/>
            <a:ext cx="4907822" cy="80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448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Industry Disconnect</a:t>
            </a:r>
          </a:p>
          <a:p>
            <a:pPr algn="l">
              <a:lnSpc>
                <a:spcPts val="3182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2330996" y="8758831"/>
            <a:ext cx="5746415" cy="11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University projects rarely align with market needs.</a:t>
            </a:r>
          </a:p>
          <a:p>
            <a:pPr algn="l">
              <a:lnSpc>
                <a:spcPts val="3052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190962" y="6980533"/>
            <a:ext cx="515080" cy="515080"/>
          </a:xfrm>
          <a:custGeom>
            <a:avLst/>
            <a:gdLst/>
            <a:ahLst/>
            <a:cxnLst/>
            <a:rect r="r" b="b" t="t" l="l"/>
            <a:pathLst>
              <a:path h="515080" w="515080">
                <a:moveTo>
                  <a:pt x="0" y="0"/>
                </a:moveTo>
                <a:lnTo>
                  <a:pt x="515081" y="0"/>
                </a:lnTo>
                <a:lnTo>
                  <a:pt x="515081" y="515080"/>
                </a:lnTo>
                <a:lnTo>
                  <a:pt x="0" y="515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90962" y="8647938"/>
            <a:ext cx="515080" cy="515080"/>
          </a:xfrm>
          <a:custGeom>
            <a:avLst/>
            <a:gdLst/>
            <a:ahLst/>
            <a:cxnLst/>
            <a:rect r="r" b="b" t="t" l="l"/>
            <a:pathLst>
              <a:path h="515080" w="515080">
                <a:moveTo>
                  <a:pt x="0" y="0"/>
                </a:moveTo>
                <a:lnTo>
                  <a:pt x="515081" y="0"/>
                </a:lnTo>
                <a:lnTo>
                  <a:pt x="515081" y="515081"/>
                </a:lnTo>
                <a:lnTo>
                  <a:pt x="0" y="5150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29192" y="2779834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410908" y="702074"/>
            <a:ext cx="1305301" cy="611842"/>
          </a:xfrm>
          <a:custGeom>
            <a:avLst/>
            <a:gdLst/>
            <a:ahLst/>
            <a:cxnLst/>
            <a:rect r="r" b="b" t="t" l="l"/>
            <a:pathLst>
              <a:path h="611842" w="1305301">
                <a:moveTo>
                  <a:pt x="0" y="0"/>
                </a:moveTo>
                <a:lnTo>
                  <a:pt x="1305300" y="0"/>
                </a:lnTo>
                <a:lnTo>
                  <a:pt x="1305300" y="611842"/>
                </a:lnTo>
                <a:lnTo>
                  <a:pt x="0" y="61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9230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876018"/>
            <a:ext cx="8919558" cy="3997968"/>
          </a:xfrm>
          <a:custGeom>
            <a:avLst/>
            <a:gdLst/>
            <a:ahLst/>
            <a:cxnLst/>
            <a:rect r="r" b="b" t="t" l="l"/>
            <a:pathLst>
              <a:path h="3997968" w="8919558">
                <a:moveTo>
                  <a:pt x="0" y="0"/>
                </a:moveTo>
                <a:lnTo>
                  <a:pt x="8919558" y="0"/>
                </a:lnTo>
                <a:lnTo>
                  <a:pt x="8919558" y="3997968"/>
                </a:lnTo>
                <a:lnTo>
                  <a:pt x="0" y="3997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6435961"/>
            <a:ext cx="8919558" cy="2965753"/>
          </a:xfrm>
          <a:custGeom>
            <a:avLst/>
            <a:gdLst/>
            <a:ahLst/>
            <a:cxnLst/>
            <a:rect r="r" b="b" t="t" l="l"/>
            <a:pathLst>
              <a:path h="2965753" w="8919558">
                <a:moveTo>
                  <a:pt x="0" y="0"/>
                </a:moveTo>
                <a:lnTo>
                  <a:pt x="8919558" y="0"/>
                </a:lnTo>
                <a:lnTo>
                  <a:pt x="8919558" y="2965753"/>
                </a:lnTo>
                <a:lnTo>
                  <a:pt x="0" y="2965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9192" y="1395756"/>
            <a:ext cx="9822616" cy="102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30"/>
              </a:lnSpc>
              <a:spcBef>
                <a:spcPct val="0"/>
              </a:spcBef>
            </a:pPr>
            <a:r>
              <a:rPr lang="en-US" b="true" sz="5950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INTRODUCING KORMOSHIRI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192" y="3965345"/>
            <a:ext cx="7402448" cy="347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tech-driven platform to empower Bangladeshi youth with skills, experience, and opportunities.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Mission: Bridge the gap between education, skills, and employability.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Target: Students, rural youth, and underserved communities.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743484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22712" y="764280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6301" y="1663366"/>
            <a:ext cx="2641640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05289" y="2719797"/>
            <a:ext cx="7217873" cy="5888495"/>
          </a:xfrm>
          <a:custGeom>
            <a:avLst/>
            <a:gdLst/>
            <a:ahLst/>
            <a:cxnLst/>
            <a:rect r="r" b="b" t="t" l="l"/>
            <a:pathLst>
              <a:path h="5888495" w="7217873">
                <a:moveTo>
                  <a:pt x="0" y="0"/>
                </a:moveTo>
                <a:lnTo>
                  <a:pt x="7217873" y="0"/>
                </a:lnTo>
                <a:lnTo>
                  <a:pt x="7217873" y="5888495"/>
                </a:lnTo>
                <a:lnTo>
                  <a:pt x="0" y="588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8" r="0" b="-10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45732" y="614695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21948" y="2610230"/>
            <a:ext cx="6206331" cy="6152828"/>
          </a:xfrm>
          <a:custGeom>
            <a:avLst/>
            <a:gdLst/>
            <a:ahLst/>
            <a:cxnLst/>
            <a:rect r="r" b="b" t="t" l="l"/>
            <a:pathLst>
              <a:path h="6152828" w="6206331">
                <a:moveTo>
                  <a:pt x="0" y="0"/>
                </a:moveTo>
                <a:lnTo>
                  <a:pt x="6206331" y="0"/>
                </a:lnTo>
                <a:lnTo>
                  <a:pt x="6206331" y="6152828"/>
                </a:lnTo>
                <a:lnTo>
                  <a:pt x="0" y="6152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301" y="294022"/>
            <a:ext cx="10170605" cy="13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3"/>
              </a:lnSpc>
              <a:spcBef>
                <a:spcPct val="0"/>
              </a:spcBef>
            </a:pPr>
            <a:r>
              <a:rPr lang="en-US" b="true" sz="7645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SYSTEM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301" y="2581655"/>
            <a:ext cx="3611414" cy="647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1059" indent="-185530" lvl="1">
              <a:lnSpc>
                <a:spcPts val="2234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Frontend: Next JS (Bangla/English, low-bandwidth mode).</a:t>
            </a:r>
          </a:p>
          <a:p>
            <a:pPr algn="l" marL="371059" indent="-185530" lvl="1">
              <a:lnSpc>
                <a:spcPts val="2234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Backend: Node JS MySql for scalable user and job data management.</a:t>
            </a:r>
          </a:p>
          <a:p>
            <a:pPr algn="l" marL="371059" indent="-185530" lvl="1">
              <a:lnSpc>
                <a:spcPts val="2234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AI/ML: Python-based model NLP and BNLP for localized career recommendations.</a:t>
            </a:r>
          </a:p>
          <a:p>
            <a:pPr algn="l" marL="371059" indent="-185530" lvl="1">
              <a:lnSpc>
                <a:spcPts val="2234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Blockchain: Ethereum smart contracts for secure skill certificates.</a:t>
            </a:r>
          </a:p>
          <a:p>
            <a:pPr algn="l" marL="371059" indent="-185530" lvl="1">
              <a:lnSpc>
                <a:spcPts val="2234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APIs: RESTful APIs for government (SEIP/NSDA) and payment (Nagad/bKash) integration.</a:t>
            </a:r>
          </a:p>
          <a:p>
            <a:pPr algn="l" marL="371059" indent="-185530" lvl="1">
              <a:lnSpc>
                <a:spcPts val="2234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Scalability: Cloud-hosted (AWS/GCP) with CDN for rural low-bandwidth access.</a:t>
            </a:r>
          </a:p>
          <a:p>
            <a:pPr algn="l" marL="371059" indent="-185530" lvl="1">
              <a:lnSpc>
                <a:spcPts val="2234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Impact: Robust, inclusive, and secure platform for millions of users.</a:t>
            </a:r>
          </a:p>
          <a:p>
            <a:pPr algn="l">
              <a:lnSpc>
                <a:spcPts val="223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939745" y="635491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480250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27787" y="3937025"/>
            <a:ext cx="8158239" cy="4079120"/>
          </a:xfrm>
          <a:custGeom>
            <a:avLst/>
            <a:gdLst/>
            <a:ahLst/>
            <a:cxnLst/>
            <a:rect r="r" b="b" t="t" l="l"/>
            <a:pathLst>
              <a:path h="4079120" w="8158239">
                <a:moveTo>
                  <a:pt x="0" y="0"/>
                </a:moveTo>
                <a:lnTo>
                  <a:pt x="8158240" y="0"/>
                </a:lnTo>
                <a:lnTo>
                  <a:pt x="8158240" y="4079119"/>
                </a:lnTo>
                <a:lnTo>
                  <a:pt x="0" y="407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73480"/>
            <a:ext cx="14973526" cy="105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3"/>
              </a:lnSpc>
              <a:spcBef>
                <a:spcPct val="0"/>
              </a:spcBef>
            </a:pPr>
            <a:r>
              <a:rPr lang="en-US" b="true" sz="6145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INNOVATION 1 - MICRO-INTERNSHIPS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42288"/>
            <a:ext cx="7829793" cy="347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Problem: No avenues for pre-graduation experience.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Solution: Structured micro-internships (1–4 weeks) with:</a:t>
            </a:r>
          </a:p>
          <a:p>
            <a:pPr algn="l" marL="1143588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Startups, NGOs, MSMEs, local government.</a:t>
            </a:r>
          </a:p>
          <a:p>
            <a:pPr algn="l" marL="1143588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Verified experience tokens for credibility.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Impact: Real-world experience for freshers.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743484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2712" y="764280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480250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418131" y="3480250"/>
            <a:ext cx="4474091" cy="5956133"/>
          </a:xfrm>
          <a:custGeom>
            <a:avLst/>
            <a:gdLst/>
            <a:ahLst/>
            <a:cxnLst/>
            <a:rect r="r" b="b" t="t" l="l"/>
            <a:pathLst>
              <a:path h="5956133" w="4474091">
                <a:moveTo>
                  <a:pt x="0" y="0"/>
                </a:moveTo>
                <a:lnTo>
                  <a:pt x="4474091" y="0"/>
                </a:lnTo>
                <a:lnTo>
                  <a:pt x="4474091" y="5956134"/>
                </a:lnTo>
                <a:lnTo>
                  <a:pt x="0" y="5956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83005"/>
            <a:ext cx="14973526" cy="97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  <a:spcBef>
                <a:spcPct val="0"/>
              </a:spcBef>
            </a:pPr>
            <a:r>
              <a:rPr lang="en-US" b="true" sz="5645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INNOVATION 2 - LOCALIZED AI CAREER ROADMAPS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42288"/>
            <a:ext cx="7829793" cy="347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Problem: Global career paths don’t fit local job markets.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Solution: AI/ML model trained on local data (bdjobs, Prothom Alo, Chakri.com).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amples: NGO tech officer, Upazila e-center manager, ecommerce admin.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Impact: Relevant, achievable career guidance.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45732" y="614695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39745" y="635491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480250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72211" y="3725510"/>
            <a:ext cx="7090894" cy="4724308"/>
          </a:xfrm>
          <a:custGeom>
            <a:avLst/>
            <a:gdLst/>
            <a:ahLst/>
            <a:cxnLst/>
            <a:rect r="r" b="b" t="t" l="l"/>
            <a:pathLst>
              <a:path h="4724308" w="7090894">
                <a:moveTo>
                  <a:pt x="0" y="0"/>
                </a:moveTo>
                <a:lnTo>
                  <a:pt x="7090894" y="0"/>
                </a:lnTo>
                <a:lnTo>
                  <a:pt x="7090894" y="4724308"/>
                </a:lnTo>
                <a:lnTo>
                  <a:pt x="0" y="4724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83005"/>
            <a:ext cx="14973526" cy="97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  <a:spcBef>
                <a:spcPct val="0"/>
              </a:spcBef>
            </a:pPr>
            <a:r>
              <a:rPr lang="en-US" b="true" sz="5645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INNOVATION 3 - GOVERNMENT INTEGRATION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42288"/>
            <a:ext cx="7829793" cy="390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Problem: Government skills programs disconnected from tech platforms.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Solution: API-based integration for SEIP, NSDA, NTVQF.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atures: Digital validation of skills, career ladder progression.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Impact: Seamless skill recognition and employability.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458268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2712" y="479064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480250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725195"/>
            <a:ext cx="8456646" cy="5637764"/>
          </a:xfrm>
          <a:custGeom>
            <a:avLst/>
            <a:gdLst/>
            <a:ahLst/>
            <a:cxnLst/>
            <a:rect r="r" b="b" t="t" l="l"/>
            <a:pathLst>
              <a:path h="5637764" w="8456646">
                <a:moveTo>
                  <a:pt x="0" y="0"/>
                </a:moveTo>
                <a:lnTo>
                  <a:pt x="8456646" y="0"/>
                </a:lnTo>
                <a:lnTo>
                  <a:pt x="8456646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83005"/>
            <a:ext cx="14973526" cy="97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  <a:spcBef>
                <a:spcPct val="0"/>
              </a:spcBef>
            </a:pPr>
            <a:r>
              <a:rPr lang="en-US" b="true" sz="5645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INNOVATION 4 - RURAL &amp; NON-ENGLISH INCLUSION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42288"/>
            <a:ext cx="8892300" cy="42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Problem: 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 English proficiency, poor tech access in rural areas.</a:t>
            </a:r>
          </a:p>
          <a:p>
            <a:pPr algn="l">
              <a:lnSpc>
                <a:spcPts val="3442"/>
              </a:lnSpc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Solution: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Dual-language (Bangla &amp; English) interface.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Low-bandwidth mobile-optimized mode.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Bangla GPT for r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ume/interview feedback.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Local dialect support (Chittagong, Sylhet).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Impact: Inclusive access for all.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679123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2712" y="699919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64" t="-36285" r="-15333" b="-3271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480250"/>
            <a:ext cx="2622327" cy="0"/>
          </a:xfrm>
          <a:prstGeom prst="line">
            <a:avLst/>
          </a:prstGeom>
          <a:ln cap="flat" w="104775">
            <a:solidFill>
              <a:srgbClr val="0069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88177" y="3762038"/>
            <a:ext cx="7548096" cy="5032064"/>
          </a:xfrm>
          <a:custGeom>
            <a:avLst/>
            <a:gdLst/>
            <a:ahLst/>
            <a:cxnLst/>
            <a:rect r="r" b="b" t="t" l="l"/>
            <a:pathLst>
              <a:path h="5032064" w="7548096">
                <a:moveTo>
                  <a:pt x="0" y="0"/>
                </a:moveTo>
                <a:lnTo>
                  <a:pt x="7548096" y="0"/>
                </a:lnTo>
                <a:lnTo>
                  <a:pt x="7548096" y="5032064"/>
                </a:lnTo>
                <a:lnTo>
                  <a:pt x="0" y="5032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83005"/>
            <a:ext cx="14973526" cy="97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  <a:spcBef>
                <a:spcPct val="0"/>
              </a:spcBef>
            </a:pPr>
            <a:r>
              <a:rPr lang="en-US" b="true" sz="5645">
                <a:solidFill>
                  <a:srgbClr val="0069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INNOVATION 5 - UNIVERSITY-STARTUP INCUBATOR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42288"/>
            <a:ext cx="8892300" cy="343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Problem: U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niversity projects lack industry relevance.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Solution: Bridge between CS/Engineering departments and startups/NGOs.</a:t>
            </a:r>
          </a:p>
          <a:p>
            <a:pPr algn="l" marL="1143589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Startups submit project ideas.</a:t>
            </a:r>
          </a:p>
          <a:p>
            <a:pPr algn="l" marL="1143589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Stude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nts build MVPs with mentor guidance.</a:t>
            </a:r>
          </a:p>
          <a:p>
            <a:pPr algn="l" marL="1143589" indent="-381196" lvl="2">
              <a:lnSpc>
                <a:spcPts val="3442"/>
              </a:lnSpc>
              <a:buFont typeface="Arial"/>
              <a:buChar char="⚬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 solutions get grants/internships.</a:t>
            </a:r>
          </a:p>
          <a:p>
            <a:pPr algn="l" marL="571794" indent="-285897" lvl="1">
              <a:lnSpc>
                <a:spcPts val="3442"/>
              </a:lnSpc>
              <a:buFont typeface="Arial"/>
              <a:buChar char="•"/>
            </a:pPr>
            <a:r>
              <a:rPr lang="en-US" sz="26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Impact: Real innovation, job-ready skills.</a:t>
            </a:r>
          </a:p>
          <a:p>
            <a:pPr algn="l">
              <a:lnSpc>
                <a:spcPts val="344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679123"/>
            <a:ext cx="495563" cy="570432"/>
          </a:xfrm>
          <a:custGeom>
            <a:avLst/>
            <a:gdLst/>
            <a:ahLst/>
            <a:cxnLst/>
            <a:rect r="r" b="b" t="t" l="l"/>
            <a:pathLst>
              <a:path h="570432" w="495563">
                <a:moveTo>
                  <a:pt x="0" y="0"/>
                </a:moveTo>
                <a:lnTo>
                  <a:pt x="495563" y="0"/>
                </a:lnTo>
                <a:lnTo>
                  <a:pt x="495563" y="570432"/>
                </a:lnTo>
                <a:lnTo>
                  <a:pt x="0" y="57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2712" y="699919"/>
            <a:ext cx="2028314" cy="4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KormoShiri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DAGmwVQNmBg</dc:identifier>
  <dcterms:modified xsi:type="dcterms:W3CDTF">2011-08-01T06:04:30Z</dcterms:modified>
  <cp:revision>1</cp:revision>
  <dc:title>Green and White Modern Hiring and Onboarding Strategies Presentation</dc:title>
</cp:coreProperties>
</file>